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3" r:id="rId3"/>
    <p:sldId id="257" r:id="rId4"/>
    <p:sldId id="258" r:id="rId5"/>
    <p:sldId id="259" r:id="rId6"/>
    <p:sldId id="260" r:id="rId7"/>
    <p:sldId id="264" r:id="rId8"/>
    <p:sldId id="265" r:id="rId9"/>
    <p:sldId id="266" r:id="rId10"/>
    <p:sldId id="268" r:id="rId11"/>
    <p:sldId id="261"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57022" autoAdjust="0"/>
  </p:normalViewPr>
  <p:slideViewPr>
    <p:cSldViewPr snapToGrid="0">
      <p:cViewPr varScale="1">
        <p:scale>
          <a:sx n="65" d="100"/>
          <a:sy n="65" d="100"/>
        </p:scale>
        <p:origin x="1554" y="60"/>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3" Type="http://schemas.openxmlformats.org/officeDocument/2006/relationships/slide" Target="slides/slide4.xml"/><Relationship Id="rId7" Type="http://schemas.openxmlformats.org/officeDocument/2006/relationships/slide" Target="slides/slide8.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7.xml"/><Relationship Id="rId5" Type="http://schemas.openxmlformats.org/officeDocument/2006/relationships/slide" Target="slides/slide6.xml"/><Relationship Id="rId4" Type="http://schemas.openxmlformats.org/officeDocument/2006/relationships/slide" Target="slides/slide5.xml"/><Relationship Id="rId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5B87B3-DD31-4C79-822E-A15775F63F5C}" type="datetimeFigureOut">
              <a:rPr lang="en-US" smtClean="0"/>
              <a:t>11/8/2020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D85232-6FE8-4D70-B9B3-9006A72EDFD4}" type="slidenum">
              <a:rPr lang="en-US" smtClean="0"/>
              <a:t>‹#›</a:t>
            </a:fld>
            <a:endParaRPr lang="en-US"/>
          </a:p>
        </p:txBody>
      </p:sp>
    </p:spTree>
    <p:extLst>
      <p:ext uri="{BB962C8B-B14F-4D97-AF65-F5344CB8AC3E}">
        <p14:creationId xmlns:p14="http://schemas.microsoft.com/office/powerpoint/2010/main" val="1001090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1</a:t>
            </a:fld>
            <a:endParaRPr lang="en-US"/>
          </a:p>
        </p:txBody>
      </p:sp>
    </p:spTree>
    <p:extLst>
      <p:ext uri="{BB962C8B-B14F-4D97-AF65-F5344CB8AC3E}">
        <p14:creationId xmlns:p14="http://schemas.microsoft.com/office/powerpoint/2010/main" val="217566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2</a:t>
            </a:fld>
            <a:endParaRPr lang="en-US"/>
          </a:p>
        </p:txBody>
      </p:sp>
    </p:spTree>
    <p:extLst>
      <p:ext uri="{BB962C8B-B14F-4D97-AF65-F5344CB8AC3E}">
        <p14:creationId xmlns:p14="http://schemas.microsoft.com/office/powerpoint/2010/main" val="362228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a:t>
            </a:r>
            <a:r>
              <a:rPr lang="en-US" baseline="0" dirty="0"/>
              <a:t> a description of your business addressing the 5 “</a:t>
            </a:r>
            <a:r>
              <a:rPr lang="en-US" baseline="0" dirty="0" err="1"/>
              <a:t>Ws</a:t>
            </a:r>
            <a:r>
              <a:rPr lang="en-US" baseline="0" dirty="0"/>
              <a:t>”.</a:t>
            </a:r>
          </a:p>
          <a:p>
            <a:endParaRPr lang="en-US" baseline="0" dirty="0"/>
          </a:p>
          <a:p>
            <a:r>
              <a:rPr lang="en-US" baseline="0" dirty="0"/>
              <a:t>Who? Provide information about yourself, your business name and structure and your target customer market.</a:t>
            </a:r>
          </a:p>
          <a:p>
            <a:r>
              <a:rPr lang="en-US" baseline="0" dirty="0"/>
              <a:t>What? Provide information about your product or service and any types of goals.</a:t>
            </a:r>
          </a:p>
          <a:p>
            <a:r>
              <a:rPr lang="en-US" baseline="0" dirty="0"/>
              <a:t>When? Provide information on when you plan on starting your business, when you plan on achieving any goals and if you have an exit plan.</a:t>
            </a:r>
          </a:p>
          <a:p>
            <a:r>
              <a:rPr lang="en-US" baseline="0" dirty="0"/>
              <a:t>Where? Provide information on where your business will be located. Will you have an actual site or will it be an online business or both?</a:t>
            </a:r>
          </a:p>
          <a:p>
            <a:r>
              <a:rPr lang="en-US" baseline="0" dirty="0"/>
              <a:t>Why? Provide information as to what sets you apart from competitors and include a mission statement.</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FD85232-6FE8-4D70-B9B3-9006A72EDFD4}" type="slidenum">
              <a:rPr lang="en-US" smtClean="0"/>
              <a:t>3</a:t>
            </a:fld>
            <a:endParaRPr lang="en-US"/>
          </a:p>
        </p:txBody>
      </p:sp>
    </p:spTree>
    <p:extLst>
      <p:ext uri="{BB962C8B-B14F-4D97-AF65-F5344CB8AC3E}">
        <p14:creationId xmlns:p14="http://schemas.microsoft.com/office/powerpoint/2010/main" val="2410535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Provide a discussion as to the reason for the funding, the amount of the funding, along with a breakdown of how the funding will be utilized.</a:t>
            </a:r>
            <a:r>
              <a:rPr lang="en-US" baseline="0" dirty="0"/>
              <a:t> In other words, how do you plan on spending those funds? Specifics are required.</a:t>
            </a:r>
            <a:endParaRPr lang="en-US" dirty="0"/>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4</a:t>
            </a:fld>
            <a:endParaRPr lang="en-US"/>
          </a:p>
        </p:txBody>
      </p:sp>
    </p:spTree>
    <p:extLst>
      <p:ext uri="{BB962C8B-B14F-4D97-AF65-F5344CB8AC3E}">
        <p14:creationId xmlns:p14="http://schemas.microsoft.com/office/powerpoint/2010/main" val="368768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the requirements and the risks related to self-funding. Self-funding</a:t>
            </a:r>
            <a:r>
              <a:rPr lang="en-US" baseline="0" dirty="0"/>
              <a:t> refers to savings, retirement withdrawals, etc. This is a general discussion laying out the choice.</a:t>
            </a:r>
            <a:endParaRPr lang="en-US" dirty="0"/>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5</a:t>
            </a:fld>
            <a:endParaRPr lang="en-US"/>
          </a:p>
        </p:txBody>
      </p:sp>
    </p:spTree>
    <p:extLst>
      <p:ext uri="{BB962C8B-B14F-4D97-AF65-F5344CB8AC3E}">
        <p14:creationId xmlns:p14="http://schemas.microsoft.com/office/powerpoint/2010/main" val="1492728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the requirements and the risks related to debt funding. Debt refers to anything that must be paid back (</a:t>
            </a:r>
            <a:r>
              <a:rPr lang="en-US" dirty="0" err="1"/>
              <a:t>ie</a:t>
            </a:r>
            <a:r>
              <a:rPr lang="en-US" dirty="0"/>
              <a:t> loans, credit cards,</a:t>
            </a:r>
            <a:r>
              <a:rPr lang="en-US" baseline="0" dirty="0"/>
              <a:t> </a:t>
            </a:r>
            <a:r>
              <a:rPr lang="en-US" baseline="0" dirty="0" err="1"/>
              <a:t>etc</a:t>
            </a:r>
            <a:r>
              <a:rPr lang="en-US" baseline="0" dirty="0"/>
              <a:t>). This is a general discussion laying out the choice.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6</a:t>
            </a:fld>
            <a:endParaRPr lang="en-US"/>
          </a:p>
        </p:txBody>
      </p:sp>
    </p:spTree>
    <p:extLst>
      <p:ext uri="{BB962C8B-B14F-4D97-AF65-F5344CB8AC3E}">
        <p14:creationId xmlns:p14="http://schemas.microsoft.com/office/powerpoint/2010/main" val="1383183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the requirements and the risks related to equity funding. Equity refers to ownership interests. This involves angel investors, venture capital, friends,</a:t>
            </a:r>
            <a:r>
              <a:rPr lang="en-US" baseline="0" dirty="0"/>
              <a:t> family, etc. This is funding from others and not from yourself. Funding from yourself should be discussed under slide 5. This is a general discussion laying out the choice.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7</a:t>
            </a:fld>
            <a:endParaRPr lang="en-US"/>
          </a:p>
        </p:txBody>
      </p:sp>
    </p:spTree>
    <p:extLst>
      <p:ext uri="{BB962C8B-B14F-4D97-AF65-F5344CB8AC3E}">
        <p14:creationId xmlns:p14="http://schemas.microsoft.com/office/powerpoint/2010/main" val="855677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your overall choice of funding. You may use a combination. This is specific to you and your business, so make sure</a:t>
            </a:r>
            <a:r>
              <a:rPr lang="en-US" baseline="0" dirty="0"/>
              <a:t> you provide substantial reasoning and details. If you choose a combination, make sure you include specifics as to how much you need from each funding source.</a:t>
            </a:r>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8</a:t>
            </a:fld>
            <a:endParaRPr lang="en-US"/>
          </a:p>
        </p:txBody>
      </p:sp>
    </p:spTree>
    <p:extLst>
      <p:ext uri="{BB962C8B-B14F-4D97-AF65-F5344CB8AC3E}">
        <p14:creationId xmlns:p14="http://schemas.microsoft.com/office/powerpoint/2010/main" val="10888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Calculate and discuss your cost of capital</a:t>
            </a:r>
            <a:r>
              <a:rPr lang="en-US" baseline="0" dirty="0"/>
              <a:t> as a percentage for both the short-term (within 1 year) and long-term (over 1 year).</a:t>
            </a:r>
            <a:r>
              <a:rPr lang="en-US" dirty="0"/>
              <a:t> How much is</a:t>
            </a:r>
            <a:r>
              <a:rPr lang="en-US" baseline="0" dirty="0"/>
              <a:t> this funding going to cost you? If self-funding, think in terms of lost savings interest or retirement gains. If debt, think in terms of loan or credit card percentages. If equity, think in terms of how much your investors will expect as a return on their initial investment.</a:t>
            </a:r>
            <a:endParaRPr lang="en-US" dirty="0"/>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9</a:t>
            </a:fld>
            <a:endParaRPr lang="en-US"/>
          </a:p>
        </p:txBody>
      </p:sp>
    </p:spTree>
    <p:extLst>
      <p:ext uri="{BB962C8B-B14F-4D97-AF65-F5344CB8AC3E}">
        <p14:creationId xmlns:p14="http://schemas.microsoft.com/office/powerpoint/2010/main" val="3098345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estimated 3-Year P&amp;L</a:t>
            </a:r>
            <a:r>
              <a:rPr lang="en-US" baseline="0" dirty="0"/>
              <a:t> figures and provide a discussion as to any growth assumptions, etc. Expenses will require details for credit (</a:t>
            </a:r>
            <a:r>
              <a:rPr lang="en-US" baseline="0" dirty="0" err="1"/>
              <a:t>ie</a:t>
            </a:r>
            <a:r>
              <a:rPr lang="en-US" baseline="0" dirty="0"/>
              <a:t> rent, salaries, </a:t>
            </a:r>
            <a:r>
              <a:rPr lang="en-US" baseline="0" dirty="0" err="1"/>
              <a:t>etc</a:t>
            </a:r>
            <a:r>
              <a:rPr lang="en-US" baseline="0" dirty="0"/>
              <a:t>). In other words, break it down by category.</a:t>
            </a:r>
          </a:p>
          <a:p>
            <a:endParaRPr lang="en-US" baseline="0" dirty="0"/>
          </a:p>
          <a:p>
            <a:r>
              <a:rPr lang="en-US" baseline="0" dirty="0"/>
              <a:t>2020</a:t>
            </a:r>
          </a:p>
          <a:p>
            <a:r>
              <a:rPr lang="en-US" baseline="0" dirty="0"/>
              <a:t>Revenue</a:t>
            </a:r>
          </a:p>
          <a:p>
            <a:r>
              <a:rPr lang="en-US" baseline="0" dirty="0"/>
              <a:t>Expenses (need details)</a:t>
            </a:r>
          </a:p>
          <a:p>
            <a:r>
              <a:rPr lang="en-US" baseline="0" dirty="0"/>
              <a:t>Net Income</a:t>
            </a:r>
          </a:p>
          <a:p>
            <a:endParaRPr lang="en-US" baseline="0" dirty="0"/>
          </a:p>
          <a:p>
            <a:r>
              <a:rPr lang="en-US" baseline="0" dirty="0"/>
              <a:t>2021</a:t>
            </a:r>
          </a:p>
          <a:p>
            <a:r>
              <a:rPr lang="en-US" baseline="0" dirty="0"/>
              <a:t>Revenue</a:t>
            </a:r>
          </a:p>
          <a:p>
            <a:r>
              <a:rPr lang="en-US" baseline="0" dirty="0"/>
              <a:t>Expenses (need details)</a:t>
            </a:r>
          </a:p>
          <a:p>
            <a:r>
              <a:rPr lang="en-US" baseline="0" dirty="0"/>
              <a:t>Net Income</a:t>
            </a:r>
          </a:p>
          <a:p>
            <a:endParaRPr lang="en-US" baseline="0" dirty="0"/>
          </a:p>
          <a:p>
            <a:r>
              <a:rPr lang="en-US" baseline="0" dirty="0"/>
              <a:t>2022</a:t>
            </a:r>
          </a:p>
          <a:p>
            <a:r>
              <a:rPr lang="en-US" baseline="0" dirty="0"/>
              <a:t>Revenue</a:t>
            </a:r>
          </a:p>
          <a:p>
            <a:r>
              <a:rPr lang="en-US" baseline="0" dirty="0"/>
              <a:t>Expenses (need details)</a:t>
            </a:r>
          </a:p>
          <a:p>
            <a:r>
              <a:rPr lang="en-US" baseline="0" dirty="0"/>
              <a:t>Net Income</a:t>
            </a:r>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10</a:t>
            </a:fld>
            <a:endParaRPr lang="en-US"/>
          </a:p>
        </p:txBody>
      </p:sp>
    </p:spTree>
    <p:extLst>
      <p:ext uri="{BB962C8B-B14F-4D97-AF65-F5344CB8AC3E}">
        <p14:creationId xmlns:p14="http://schemas.microsoft.com/office/powerpoint/2010/main" val="1687315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a:t>
            </a:r>
            <a:r>
              <a:rPr lang="en-US"/>
              <a:t>your presentation.</a:t>
            </a:r>
          </a:p>
        </p:txBody>
      </p:sp>
      <p:sp>
        <p:nvSpPr>
          <p:cNvPr id="4" name="Slide Number Placeholder 3"/>
          <p:cNvSpPr>
            <a:spLocks noGrp="1"/>
          </p:cNvSpPr>
          <p:nvPr>
            <p:ph type="sldNum" sz="quarter" idx="10"/>
          </p:nvPr>
        </p:nvSpPr>
        <p:spPr/>
        <p:txBody>
          <a:bodyPr/>
          <a:lstStyle/>
          <a:p>
            <a:fld id="{5FD85232-6FE8-4D70-B9B3-9006A72EDFD4}" type="slidenum">
              <a:rPr lang="en-US" smtClean="0"/>
              <a:t>11</a:t>
            </a:fld>
            <a:endParaRPr lang="en-US"/>
          </a:p>
        </p:txBody>
      </p:sp>
    </p:spTree>
    <p:extLst>
      <p:ext uri="{BB962C8B-B14F-4D97-AF65-F5344CB8AC3E}">
        <p14:creationId xmlns:p14="http://schemas.microsoft.com/office/powerpoint/2010/main" val="1759490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12</a:t>
            </a:fld>
            <a:endParaRPr lang="en-US"/>
          </a:p>
        </p:txBody>
      </p:sp>
    </p:spTree>
    <p:extLst>
      <p:ext uri="{BB962C8B-B14F-4D97-AF65-F5344CB8AC3E}">
        <p14:creationId xmlns:p14="http://schemas.microsoft.com/office/powerpoint/2010/main" val="2390172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6AD4289-D113-40E9-94D8-E5F8635E2E0D}"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799052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AD4289-D113-40E9-94D8-E5F8635E2E0D}"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3899630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AD4289-D113-40E9-94D8-E5F8635E2E0D}"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3580752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6AD4289-D113-40E9-94D8-E5F8635E2E0D}"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205932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6AD4289-D113-40E9-94D8-E5F8635E2E0D}" type="datetimeFigureOut">
              <a:rPr lang="en-US" smtClean="0"/>
              <a:t>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3733661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6AD4289-D113-40E9-94D8-E5F8635E2E0D}" type="datetimeFigureOut">
              <a:rPr lang="en-US" smtClean="0"/>
              <a:t>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1563014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AD4289-D113-40E9-94D8-E5F8635E2E0D}" type="datetimeFigureOut">
              <a:rPr lang="en-US" smtClean="0"/>
              <a:t>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3105700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AD4289-D113-40E9-94D8-E5F8635E2E0D}"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418663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AD4289-D113-40E9-94D8-E5F8635E2E0D}"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1499162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AD4289-D113-40E9-94D8-E5F8635E2E0D}"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1951171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AD4289-D113-40E9-94D8-E5F8635E2E0D}"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a:p>
        </p:txBody>
      </p:sp>
    </p:spTree>
    <p:extLst>
      <p:ext uri="{BB962C8B-B14F-4D97-AF65-F5344CB8AC3E}">
        <p14:creationId xmlns:p14="http://schemas.microsoft.com/office/powerpoint/2010/main" val="1013349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AD4289-D113-40E9-94D8-E5F8635E2E0D}" type="datetimeFigureOut">
              <a:rPr lang="en-US" smtClean="0"/>
              <a:t>11/8/2020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066369-1223-4618-97C7-64D1D2926007}" type="slidenum">
              <a:rPr lang="en-US" smtClean="0"/>
              <a:t>‹#›</a:t>
            </a:fld>
            <a:endParaRPr lang="en-US"/>
          </a:p>
        </p:txBody>
      </p:sp>
    </p:spTree>
    <p:extLst>
      <p:ext uri="{BB962C8B-B14F-4D97-AF65-F5344CB8AC3E}">
        <p14:creationId xmlns:p14="http://schemas.microsoft.com/office/powerpoint/2010/main" val="1941890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Signature Assignment: Financial Plan</a:t>
            </a:r>
          </a:p>
        </p:txBody>
      </p:sp>
      <p:sp>
        <p:nvSpPr>
          <p:cNvPr id="3" name="Subtitle 2"/>
          <p:cNvSpPr>
            <a:spLocks noGrp="1"/>
          </p:cNvSpPr>
          <p:nvPr>
            <p:ph type="subTitle" idx="1"/>
          </p:nvPr>
        </p:nvSpPr>
        <p:spPr/>
        <p:txBody>
          <a:bodyPr/>
          <a:lstStyle/>
          <a:p>
            <a:r>
              <a:rPr lang="en-US" dirty="0"/>
              <a:t>FIN571 – Corporate Finance</a:t>
            </a:r>
          </a:p>
          <a:p>
            <a:r>
              <a:rPr lang="en-US" dirty="0"/>
              <a:t>YOUR NAME</a:t>
            </a:r>
          </a:p>
          <a:p>
            <a:r>
              <a:rPr lang="en-US" dirty="0"/>
              <a:t>DATE</a:t>
            </a:r>
          </a:p>
        </p:txBody>
      </p:sp>
    </p:spTree>
    <p:extLst>
      <p:ext uri="{BB962C8B-B14F-4D97-AF65-F5344CB8AC3E}">
        <p14:creationId xmlns:p14="http://schemas.microsoft.com/office/powerpoint/2010/main" val="1350893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Table of Contents</a:t>
            </a:r>
          </a:p>
        </p:txBody>
      </p:sp>
      <p:sp>
        <p:nvSpPr>
          <p:cNvPr id="5" name="Content Placeholder 4"/>
          <p:cNvSpPr>
            <a:spLocks noGrp="1"/>
          </p:cNvSpPr>
          <p:nvPr>
            <p:ph idx="1"/>
          </p:nvPr>
        </p:nvSpPr>
        <p:spPr/>
        <p:txBody>
          <a:bodyPr>
            <a:normAutofit fontScale="92500" lnSpcReduction="20000"/>
          </a:bodyPr>
          <a:lstStyle/>
          <a:p>
            <a:r>
              <a:rPr lang="en-US" dirty="0"/>
              <a:t>Business Description</a:t>
            </a:r>
          </a:p>
          <a:p>
            <a:r>
              <a:rPr lang="en-US" dirty="0"/>
              <a:t>Reason and Amount of Funding Required</a:t>
            </a:r>
          </a:p>
          <a:p>
            <a:r>
              <a:rPr lang="en-US" dirty="0"/>
              <a:t>Choice 1: Source of Funding: Self-Funding</a:t>
            </a:r>
          </a:p>
          <a:p>
            <a:r>
              <a:rPr lang="en-US" dirty="0"/>
              <a:t>Choice 2: Source of Funding: Debt</a:t>
            </a:r>
          </a:p>
          <a:p>
            <a:r>
              <a:rPr lang="en-US" dirty="0"/>
              <a:t>Choice 3: Source of Funding: Equity</a:t>
            </a:r>
          </a:p>
          <a:p>
            <a:r>
              <a:rPr lang="en-US" dirty="0"/>
              <a:t>Overall Choice of Funding</a:t>
            </a:r>
          </a:p>
          <a:p>
            <a:r>
              <a:rPr lang="en-US" dirty="0"/>
              <a:t>Cost of Capital</a:t>
            </a:r>
          </a:p>
          <a:p>
            <a:r>
              <a:rPr lang="en-US" dirty="0"/>
              <a:t>Three-Year P&amp;L Statements</a:t>
            </a:r>
          </a:p>
          <a:p>
            <a:r>
              <a:rPr lang="en-US" dirty="0"/>
              <a:t>Conclusion</a:t>
            </a:r>
          </a:p>
          <a:p>
            <a:r>
              <a:rPr lang="en-US" dirty="0"/>
              <a:t>References</a:t>
            </a:r>
          </a:p>
        </p:txBody>
      </p:sp>
    </p:spTree>
    <p:extLst>
      <p:ext uri="{BB962C8B-B14F-4D97-AF65-F5344CB8AC3E}">
        <p14:creationId xmlns:p14="http://schemas.microsoft.com/office/powerpoint/2010/main" val="1139657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Description</a:t>
            </a:r>
          </a:p>
        </p:txBody>
      </p:sp>
      <p:sp>
        <p:nvSpPr>
          <p:cNvPr id="3" name="Content Placeholder 2"/>
          <p:cNvSpPr>
            <a:spLocks noGrp="1"/>
          </p:cNvSpPr>
          <p:nvPr>
            <p:ph idx="1"/>
          </p:nvPr>
        </p:nvSpPr>
        <p:spPr/>
        <p:txBody>
          <a:bodyPr/>
          <a:lstStyle/>
          <a:p>
            <a:r>
              <a:rPr lang="en-US" dirty="0"/>
              <a:t>Who?</a:t>
            </a:r>
          </a:p>
          <a:p>
            <a:r>
              <a:rPr lang="en-US" dirty="0"/>
              <a:t>What?</a:t>
            </a:r>
          </a:p>
          <a:p>
            <a:r>
              <a:rPr lang="en-US" dirty="0"/>
              <a:t>When?</a:t>
            </a:r>
          </a:p>
          <a:p>
            <a:r>
              <a:rPr lang="en-US" dirty="0"/>
              <a:t>Where?</a:t>
            </a:r>
          </a:p>
          <a:p>
            <a:r>
              <a:rPr lang="en-US" dirty="0"/>
              <a:t>Why?</a:t>
            </a:r>
          </a:p>
        </p:txBody>
      </p:sp>
    </p:spTree>
    <p:extLst>
      <p:ext uri="{BB962C8B-B14F-4D97-AF65-F5344CB8AC3E}">
        <p14:creationId xmlns:p14="http://schemas.microsoft.com/office/powerpoint/2010/main" val="1658839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 and Amount of Funding Required</a:t>
            </a:r>
          </a:p>
        </p:txBody>
      </p:sp>
      <p:sp>
        <p:nvSpPr>
          <p:cNvPr id="3" name="Content Placeholder 2"/>
          <p:cNvSpPr>
            <a:spLocks noGrp="1"/>
          </p:cNvSpPr>
          <p:nvPr>
            <p:ph idx="1"/>
          </p:nvPr>
        </p:nvSpPr>
        <p:spPr/>
        <p:txBody>
          <a:bodyPr/>
          <a:lstStyle/>
          <a:p>
            <a:r>
              <a:rPr lang="en-US" dirty="0"/>
              <a:t>Reason</a:t>
            </a:r>
          </a:p>
          <a:p>
            <a:r>
              <a:rPr lang="en-US" dirty="0"/>
              <a:t>Amount</a:t>
            </a:r>
          </a:p>
          <a:p>
            <a:r>
              <a:rPr lang="en-US" dirty="0"/>
              <a:t>Breakdown of Funding</a:t>
            </a:r>
          </a:p>
        </p:txBody>
      </p:sp>
    </p:spTree>
    <p:extLst>
      <p:ext uri="{BB962C8B-B14F-4D97-AF65-F5344CB8AC3E}">
        <p14:creationId xmlns:p14="http://schemas.microsoft.com/office/powerpoint/2010/main" val="459001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 1: Source of Funding: Self-Funding</a:t>
            </a:r>
          </a:p>
        </p:txBody>
      </p:sp>
      <p:sp>
        <p:nvSpPr>
          <p:cNvPr id="3" name="Content Placeholder 2"/>
          <p:cNvSpPr>
            <a:spLocks noGrp="1"/>
          </p:cNvSpPr>
          <p:nvPr>
            <p:ph idx="1"/>
          </p:nvPr>
        </p:nvSpPr>
        <p:spPr/>
        <p:txBody>
          <a:bodyPr/>
          <a:lstStyle/>
          <a:p>
            <a:r>
              <a:rPr lang="en-US" dirty="0"/>
              <a:t>Requirements</a:t>
            </a:r>
          </a:p>
          <a:p>
            <a:r>
              <a:rPr lang="en-US" dirty="0"/>
              <a:t>Risks</a:t>
            </a:r>
          </a:p>
        </p:txBody>
      </p:sp>
    </p:spTree>
    <p:extLst>
      <p:ext uri="{BB962C8B-B14F-4D97-AF65-F5344CB8AC3E}">
        <p14:creationId xmlns:p14="http://schemas.microsoft.com/office/powerpoint/2010/main" val="275498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 2: Source of Funding: Debt</a:t>
            </a:r>
          </a:p>
        </p:txBody>
      </p:sp>
      <p:sp>
        <p:nvSpPr>
          <p:cNvPr id="3" name="Content Placeholder 2"/>
          <p:cNvSpPr>
            <a:spLocks noGrp="1"/>
          </p:cNvSpPr>
          <p:nvPr>
            <p:ph idx="1"/>
          </p:nvPr>
        </p:nvSpPr>
        <p:spPr/>
        <p:txBody>
          <a:bodyPr/>
          <a:lstStyle/>
          <a:p>
            <a:r>
              <a:rPr lang="en-US" dirty="0"/>
              <a:t>Requirements</a:t>
            </a:r>
          </a:p>
          <a:p>
            <a:r>
              <a:rPr lang="en-US" dirty="0"/>
              <a:t>Risks</a:t>
            </a:r>
          </a:p>
        </p:txBody>
      </p:sp>
    </p:spTree>
    <p:extLst>
      <p:ext uri="{BB962C8B-B14F-4D97-AF65-F5344CB8AC3E}">
        <p14:creationId xmlns:p14="http://schemas.microsoft.com/office/powerpoint/2010/main" val="4059700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 3: Source of Funding: Equity</a:t>
            </a:r>
          </a:p>
        </p:txBody>
      </p:sp>
      <p:sp>
        <p:nvSpPr>
          <p:cNvPr id="3" name="Content Placeholder 2"/>
          <p:cNvSpPr>
            <a:spLocks noGrp="1"/>
          </p:cNvSpPr>
          <p:nvPr>
            <p:ph idx="1"/>
          </p:nvPr>
        </p:nvSpPr>
        <p:spPr/>
        <p:txBody>
          <a:bodyPr/>
          <a:lstStyle/>
          <a:p>
            <a:r>
              <a:rPr lang="en-US" dirty="0"/>
              <a:t>Requirements</a:t>
            </a:r>
          </a:p>
          <a:p>
            <a:r>
              <a:rPr lang="en-US" dirty="0"/>
              <a:t>Risks</a:t>
            </a:r>
          </a:p>
        </p:txBody>
      </p:sp>
    </p:spTree>
    <p:extLst>
      <p:ext uri="{BB962C8B-B14F-4D97-AF65-F5344CB8AC3E}">
        <p14:creationId xmlns:p14="http://schemas.microsoft.com/office/powerpoint/2010/main" val="2557625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Overall Choice of Funding</a:t>
            </a:r>
          </a:p>
        </p:txBody>
      </p:sp>
      <p:sp>
        <p:nvSpPr>
          <p:cNvPr id="3" name="Content Placeholder 2"/>
          <p:cNvSpPr>
            <a:spLocks noGrp="1"/>
          </p:cNvSpPr>
          <p:nvPr>
            <p:ph idx="1"/>
          </p:nvPr>
        </p:nvSpPr>
        <p:spPr/>
        <p:txBody>
          <a:bodyPr/>
          <a:lstStyle/>
          <a:p>
            <a:r>
              <a:rPr lang="en-US" dirty="0"/>
              <a:t>Choice</a:t>
            </a:r>
          </a:p>
          <a:p>
            <a:r>
              <a:rPr lang="en-US" dirty="0"/>
              <a:t>Reasoning</a:t>
            </a:r>
          </a:p>
        </p:txBody>
      </p:sp>
    </p:spTree>
    <p:extLst>
      <p:ext uri="{BB962C8B-B14F-4D97-AF65-F5344CB8AC3E}">
        <p14:creationId xmlns:p14="http://schemas.microsoft.com/office/powerpoint/2010/main" val="2054208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of Capital</a:t>
            </a:r>
          </a:p>
        </p:txBody>
      </p:sp>
      <p:sp>
        <p:nvSpPr>
          <p:cNvPr id="3" name="Content Placeholder 2"/>
          <p:cNvSpPr>
            <a:spLocks noGrp="1"/>
          </p:cNvSpPr>
          <p:nvPr>
            <p:ph idx="1"/>
          </p:nvPr>
        </p:nvSpPr>
        <p:spPr/>
        <p:txBody>
          <a:bodyPr/>
          <a:lstStyle/>
          <a:p>
            <a:r>
              <a:rPr lang="en-US" dirty="0"/>
              <a:t>Short-term</a:t>
            </a:r>
          </a:p>
          <a:p>
            <a:r>
              <a:rPr lang="en-US" dirty="0"/>
              <a:t>Long-term</a:t>
            </a:r>
          </a:p>
        </p:txBody>
      </p:sp>
    </p:spTree>
    <p:extLst>
      <p:ext uri="{BB962C8B-B14F-4D97-AF65-F5344CB8AC3E}">
        <p14:creationId xmlns:p14="http://schemas.microsoft.com/office/powerpoint/2010/main" val="1563728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3-Year P&amp;L Projections</a:t>
            </a:r>
          </a:p>
        </p:txBody>
      </p:sp>
      <p:sp>
        <p:nvSpPr>
          <p:cNvPr id="5" name="Text Placeholder 4"/>
          <p:cNvSpPr>
            <a:spLocks noGrp="1"/>
          </p:cNvSpPr>
          <p:nvPr>
            <p:ph type="body" idx="1"/>
          </p:nvPr>
        </p:nvSpPr>
        <p:spPr>
          <a:xfrm>
            <a:off x="839789" y="1681163"/>
            <a:ext cx="3457891" cy="823912"/>
          </a:xfrm>
        </p:spPr>
        <p:txBody>
          <a:bodyPr/>
          <a:lstStyle/>
          <a:p>
            <a:pPr algn="ctr"/>
            <a:r>
              <a:rPr lang="en-US" dirty="0"/>
              <a:t>2020</a:t>
            </a:r>
          </a:p>
        </p:txBody>
      </p:sp>
      <p:sp>
        <p:nvSpPr>
          <p:cNvPr id="6" name="Content Placeholder 5"/>
          <p:cNvSpPr>
            <a:spLocks noGrp="1"/>
          </p:cNvSpPr>
          <p:nvPr>
            <p:ph sz="half" idx="2"/>
          </p:nvPr>
        </p:nvSpPr>
        <p:spPr>
          <a:xfrm>
            <a:off x="839788" y="2505075"/>
            <a:ext cx="3457892" cy="3684588"/>
          </a:xfrm>
        </p:spPr>
        <p:txBody>
          <a:bodyPr/>
          <a:lstStyle/>
          <a:p>
            <a:pPr marL="0" indent="0" algn="ctr">
              <a:buNone/>
            </a:pPr>
            <a:r>
              <a:rPr lang="en-US" dirty="0"/>
              <a:t>Revenue</a:t>
            </a:r>
          </a:p>
          <a:p>
            <a:pPr marL="0" indent="0" algn="ctr">
              <a:buNone/>
            </a:pPr>
            <a:r>
              <a:rPr lang="en-US" u="sng" dirty="0"/>
              <a:t>(Expenses)</a:t>
            </a:r>
          </a:p>
          <a:p>
            <a:pPr marL="0" indent="0" algn="ctr">
              <a:buNone/>
            </a:pPr>
            <a:r>
              <a:rPr lang="en-US" dirty="0"/>
              <a:t>Net Income</a:t>
            </a:r>
          </a:p>
        </p:txBody>
      </p:sp>
      <p:sp>
        <p:nvSpPr>
          <p:cNvPr id="9" name="Text Placeholder 4"/>
          <p:cNvSpPr>
            <a:spLocks noGrp="1"/>
          </p:cNvSpPr>
          <p:nvPr>
            <p:ph type="body" idx="1"/>
          </p:nvPr>
        </p:nvSpPr>
        <p:spPr>
          <a:xfrm>
            <a:off x="4490562" y="1690688"/>
            <a:ext cx="3214051" cy="823912"/>
          </a:xfrm>
        </p:spPr>
        <p:txBody>
          <a:bodyPr/>
          <a:lstStyle/>
          <a:p>
            <a:pPr algn="ctr"/>
            <a:r>
              <a:rPr lang="en-US" dirty="0"/>
              <a:t>2021</a:t>
            </a:r>
          </a:p>
        </p:txBody>
      </p:sp>
      <p:sp>
        <p:nvSpPr>
          <p:cNvPr id="10" name="Text Placeholder 4"/>
          <p:cNvSpPr>
            <a:spLocks noGrp="1"/>
          </p:cNvSpPr>
          <p:nvPr>
            <p:ph type="body" idx="1"/>
          </p:nvPr>
        </p:nvSpPr>
        <p:spPr>
          <a:xfrm>
            <a:off x="7897496" y="1690688"/>
            <a:ext cx="3457892" cy="823912"/>
          </a:xfrm>
        </p:spPr>
        <p:txBody>
          <a:bodyPr/>
          <a:lstStyle/>
          <a:p>
            <a:pPr algn="ctr"/>
            <a:r>
              <a:rPr lang="en-US" dirty="0"/>
              <a:t>2022</a:t>
            </a:r>
          </a:p>
        </p:txBody>
      </p:sp>
      <p:sp>
        <p:nvSpPr>
          <p:cNvPr id="11" name="Content Placeholder 5"/>
          <p:cNvSpPr>
            <a:spLocks noGrp="1"/>
          </p:cNvSpPr>
          <p:nvPr>
            <p:ph sz="half" idx="2"/>
          </p:nvPr>
        </p:nvSpPr>
        <p:spPr>
          <a:xfrm>
            <a:off x="4490562" y="2514600"/>
            <a:ext cx="3214051" cy="3684588"/>
          </a:xfrm>
        </p:spPr>
        <p:txBody>
          <a:bodyPr/>
          <a:lstStyle/>
          <a:p>
            <a:pPr marL="0" indent="0" algn="ctr">
              <a:buNone/>
            </a:pPr>
            <a:r>
              <a:rPr lang="en-US" dirty="0"/>
              <a:t>Revenue</a:t>
            </a:r>
          </a:p>
          <a:p>
            <a:pPr marL="0" indent="0" algn="ctr">
              <a:buNone/>
            </a:pPr>
            <a:r>
              <a:rPr lang="en-US" u="sng" dirty="0"/>
              <a:t>(Expenses)</a:t>
            </a:r>
          </a:p>
          <a:p>
            <a:pPr marL="0" indent="0" algn="ctr">
              <a:buNone/>
            </a:pPr>
            <a:r>
              <a:rPr lang="en-US" dirty="0"/>
              <a:t>Net Income</a:t>
            </a:r>
          </a:p>
        </p:txBody>
      </p:sp>
      <p:sp>
        <p:nvSpPr>
          <p:cNvPr id="12" name="Content Placeholder 5"/>
          <p:cNvSpPr>
            <a:spLocks noGrp="1"/>
          </p:cNvSpPr>
          <p:nvPr>
            <p:ph sz="half" idx="2"/>
          </p:nvPr>
        </p:nvSpPr>
        <p:spPr>
          <a:xfrm>
            <a:off x="7897496" y="2514600"/>
            <a:ext cx="3457892" cy="3684588"/>
          </a:xfrm>
        </p:spPr>
        <p:txBody>
          <a:bodyPr/>
          <a:lstStyle/>
          <a:p>
            <a:pPr marL="0" indent="0" algn="ctr">
              <a:buNone/>
            </a:pPr>
            <a:r>
              <a:rPr lang="en-US" dirty="0"/>
              <a:t>Revenue</a:t>
            </a:r>
          </a:p>
          <a:p>
            <a:pPr marL="0" indent="0" algn="ctr">
              <a:buNone/>
            </a:pPr>
            <a:r>
              <a:rPr lang="en-US" u="sng" dirty="0"/>
              <a:t>(Expenses)</a:t>
            </a:r>
          </a:p>
          <a:p>
            <a:pPr marL="0" indent="0" algn="ctr">
              <a:buNone/>
            </a:pPr>
            <a:r>
              <a:rPr lang="en-US" dirty="0"/>
              <a:t>Net Income</a:t>
            </a:r>
          </a:p>
        </p:txBody>
      </p:sp>
    </p:spTree>
    <p:extLst>
      <p:ext uri="{BB962C8B-B14F-4D97-AF65-F5344CB8AC3E}">
        <p14:creationId xmlns:p14="http://schemas.microsoft.com/office/powerpoint/2010/main" val="280212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Tree>
    <p:extLst>
      <p:ext uri="{BB962C8B-B14F-4D97-AF65-F5344CB8AC3E}">
        <p14:creationId xmlns:p14="http://schemas.microsoft.com/office/powerpoint/2010/main" val="189612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dirty="0" err="1"/>
              <a:t>Brealey</a:t>
            </a:r>
            <a:r>
              <a:rPr lang="en-US" dirty="0"/>
              <a:t>, R., Myers, S. C., Marcus, A. J. (2020). </a:t>
            </a:r>
            <a:r>
              <a:rPr lang="en-US" i="1" dirty="0"/>
              <a:t>Fundamentals of corporate finance</a:t>
            </a:r>
            <a:r>
              <a:rPr lang="en-US" dirty="0"/>
              <a:t> (10th </a:t>
            </a:r>
            <a:r>
              <a:rPr lang="en-US" dirty="0" err="1"/>
              <a:t>ed</a:t>
            </a:r>
            <a:r>
              <a:rPr lang="en-US" dirty="0"/>
              <a:t>). </a:t>
            </a:r>
            <a:r>
              <a:rPr lang="en-US"/>
              <a:t>McGraw-Hill Education.</a:t>
            </a:r>
            <a:endParaRPr lang="en-US" dirty="0"/>
          </a:p>
        </p:txBody>
      </p:sp>
    </p:spTree>
    <p:extLst>
      <p:ext uri="{BB962C8B-B14F-4D97-AF65-F5344CB8AC3E}">
        <p14:creationId xmlns:p14="http://schemas.microsoft.com/office/powerpoint/2010/main" val="3330369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702</Words>
  <Application>Microsoft Office PowerPoint</Application>
  <PresentationFormat>Widescreen</PresentationFormat>
  <Paragraphs>98</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Signature Assignment: Financial Plan</vt:lpstr>
      <vt:lpstr>Table of Contents</vt:lpstr>
      <vt:lpstr>Business Description</vt:lpstr>
      <vt:lpstr>Reason and Amount of Funding Required</vt:lpstr>
      <vt:lpstr>Choice 1: Source of Funding: Self-Funding</vt:lpstr>
      <vt:lpstr>Choice 2: Source of Funding: Debt</vt:lpstr>
      <vt:lpstr>Choice 3: Source of Funding: Equity</vt:lpstr>
      <vt:lpstr>Overall Choice of Funding</vt:lpstr>
      <vt:lpstr>Cost of Capital</vt:lpstr>
      <vt:lpstr>3-Year P&amp;L Projections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Stock Market and the Economy Summary</dc:title>
  <dc:creator>HOME</dc:creator>
  <cp:lastModifiedBy>Sonia</cp:lastModifiedBy>
  <cp:revision>18</cp:revision>
  <dcterms:created xsi:type="dcterms:W3CDTF">2020-07-06T21:14:56Z</dcterms:created>
  <dcterms:modified xsi:type="dcterms:W3CDTF">2020-11-09T05:59:58Z</dcterms:modified>
</cp:coreProperties>
</file>